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44" r:id="rId2"/>
    <p:sldId id="276" r:id="rId3"/>
    <p:sldId id="380" r:id="rId4"/>
    <p:sldId id="382" r:id="rId5"/>
    <p:sldId id="383" r:id="rId6"/>
    <p:sldId id="747" r:id="rId7"/>
    <p:sldId id="748" r:id="rId8"/>
    <p:sldId id="749" r:id="rId9"/>
    <p:sldId id="757" r:id="rId10"/>
    <p:sldId id="750" r:id="rId11"/>
    <p:sldId id="752" r:id="rId12"/>
    <p:sldId id="751" r:id="rId13"/>
    <p:sldId id="758" r:id="rId14"/>
    <p:sldId id="754" r:id="rId15"/>
    <p:sldId id="259" r:id="rId16"/>
    <p:sldId id="759" r:id="rId17"/>
    <p:sldId id="755" r:id="rId18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Б." initials="АБ" lastIdx="1" clrIdx="0">
    <p:extLst>
      <p:ext uri="{19B8F6BF-5375-455C-9EA6-DF929625EA0E}">
        <p15:presenceInfo xmlns:p15="http://schemas.microsoft.com/office/powerpoint/2012/main" userId="768018e093c45171" providerId="Windows Live"/>
      </p:ext>
    </p:extLst>
  </p:cmAuthor>
  <p:cmAuthor id="2" name="Караваева Яна Александровна" initials="КЯА" lastIdx="42" clrIdx="1">
    <p:extLst>
      <p:ext uri="{19B8F6BF-5375-455C-9EA6-DF929625EA0E}">
        <p15:presenceInfo xmlns:p15="http://schemas.microsoft.com/office/powerpoint/2012/main" userId="S-1-5-21-3823998268-214519747-4026456625-14203" providerId="AD"/>
      </p:ext>
    </p:extLst>
  </p:cmAuthor>
  <p:cmAuthor id="3" name="Кос Анна Владимировна" initials="КАВ" lastIdx="3" clrIdx="2">
    <p:extLst>
      <p:ext uri="{19B8F6BF-5375-455C-9EA6-DF929625EA0E}">
        <p15:presenceInfo xmlns:p15="http://schemas.microsoft.com/office/powerpoint/2012/main" userId="S-1-5-21-3823998268-214519747-4026456625-19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  <a:srgbClr val="FFFFFF"/>
    <a:srgbClr val="4286F5"/>
    <a:srgbClr val="EA4335"/>
    <a:srgbClr val="F4B400"/>
    <a:srgbClr val="0F49A4"/>
    <a:srgbClr val="4A758F"/>
    <a:srgbClr val="F6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2D88A-49A8-8A51-E47B-07AFC12DBED7}" v="115" dt="2025-07-21T17:28:00.138"/>
    <p1510:client id="{4A3D8D14-F8F8-200F-E5C7-7D6BFB7A989A}" v="11" dt="2025-07-22T09:00:39.896"/>
    <p1510:client id="{4ECA4D0B-A0D2-353C-2343-12DA6BCC8414}" v="7" dt="2025-07-23T08:11:22.272"/>
    <p1510:client id="{CBB004C6-FDB5-2B19-829C-A9232CFF51EC}" v="6" dt="2025-07-21T13:21:44.808"/>
    <p1510:client id="{CCA75533-B60A-BA92-E156-6AA8C4E0269F}" v="4" dt="2025-07-22T07:49:51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>
        <p:guide pos="393"/>
        <p:guide orient="horz" pos="4020"/>
        <p:guide pos="211"/>
        <p:guide pos="7469"/>
        <p:guide orient="horz" pos="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A7DEF-AD79-48D7-B512-922D8906AB3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F24D1-4F01-4191-8E02-7AC65732E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F24D1-4F01-4191-8E02-7AC65732EA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95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2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45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95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1" u="none" strike="noStrike" kern="1200">
                <a:solidFill>
                  <a:schemeClr val="tx1"/>
                </a:solidFill>
                <a:effectLst/>
                <a:ea typeface="+mn-ea"/>
                <a:cs typeface="+mn-cs"/>
              </a:rPr>
              <a:t>Я готов ответить на всё, что накопилось в чате, давайте посмотрим.</a:t>
            </a:r>
            <a:endParaRPr lang="ru-RU" b="0">
              <a:effectLst/>
            </a:endParaRPr>
          </a:p>
          <a:p>
            <a:pPr rtl="0"/>
            <a:br>
              <a:rPr lang="ru-RU" b="0">
                <a:effectLst/>
              </a:rPr>
            </a:br>
            <a:r>
              <a:rPr lang="ru-RU" sz="1200" b="0" i="0" u="none" strike="noStrike" kern="1200">
                <a:solidFill>
                  <a:schemeClr val="tx1"/>
                </a:solidFill>
                <a:effectLst/>
                <a:ea typeface="+mn-ea"/>
                <a:cs typeface="+mn-cs"/>
              </a:rPr>
              <a:t>Дальше Олег начинает просматривать чат и отвечать на интересные или быстрые вопросы. Негатив пропускаем, если он открытый, с конструктивной критикой можно </a:t>
            </a:r>
            <a:r>
              <a:rPr lang="ru-RU" sz="1200" b="0" i="0" u="none" strike="noStrike" kern="1200" err="1">
                <a:solidFill>
                  <a:schemeClr val="tx1"/>
                </a:solidFill>
                <a:effectLst/>
                <a:ea typeface="+mn-ea"/>
                <a:cs typeface="+mn-cs"/>
              </a:rPr>
              <a:t>пободаться</a:t>
            </a:r>
            <a:r>
              <a:rPr lang="ru-RU" sz="1200" b="0" i="0" u="none" strike="noStrike" kern="1200">
                <a:solidFill>
                  <a:schemeClr val="tx1"/>
                </a:solidFill>
                <a:effectLst/>
                <a:ea typeface="+mn-ea"/>
                <a:cs typeface="+mn-cs"/>
              </a:rPr>
              <a:t>. </a:t>
            </a:r>
            <a:endParaRPr lang="ru-RU" b="0">
              <a:effectLst/>
            </a:endParaRPr>
          </a:p>
          <a:p>
            <a:br>
              <a:rPr lang="ru-RU"/>
            </a:b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5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8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6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0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8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49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CF29-7E15-466A-8CB6-95C7C376E3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4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7D06D-5BFE-4A19-B50B-25B355D59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D331B5-286B-4E98-AFB8-DBFC653ED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A5E20-6578-4BFC-94E7-CC35B73B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5B962-A394-4C8B-8A7D-1464FD25B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C0688-2A71-495F-B62C-68646FA9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D8255-22E5-438E-BF7D-08643F91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BAE19-D0C5-4F76-BE5F-868BD206C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58F32-6B93-4FDF-8730-DD77E82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352F3-CF77-4854-9985-F43C27C7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83CE4E-05AE-42C2-A4C8-137A9C7E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8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66BCF-263D-41CA-B78D-356A9B38E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648D98-B834-4BE8-B86E-F30E04211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B6449-8711-4E92-BB33-CF48C10A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3EC6A-C250-420A-9464-30D6CFE1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4C8BD-CA78-4729-A6BD-6813953F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8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E90E6-56ED-416F-9861-3D64F47D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74A7F-CA70-44E9-A1A2-1CD95536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ED3C4-BA7C-4481-9222-5690475D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DD7-7F4A-4860-B42D-7C509715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4F44E-7158-4610-9951-EF54DDFB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9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D733E-B692-4E88-9525-64629B64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4B2282-1344-4499-AC80-4B6ABE462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3A458-76C3-4310-BE68-923A1CDD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EEE7A-3365-4427-A60B-91D6C350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010BD-D342-4714-B936-0FFC87EE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E3D59-D26F-4370-89F6-BCA95BC1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EBFF6-4A4A-4B34-B0D0-127DBC85E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2FEB9F-7118-421A-B968-80FA65776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0162BD-767F-4411-A9D7-423BD0F7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6FD487-FCD0-4FC4-80BC-2F1B3612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6C6AB-9489-4C80-A15D-42DA74BE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F88F1-48FB-45C3-8355-B12EB37E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775F02-A64D-42F1-B693-0B63C4D42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5DE1C-8F9D-4CC8-A152-67848F5BC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9734F4-583B-4F13-BAF0-6A8BDC4FC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29B2F-4D2E-49B4-AFB8-DC54859B8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E30819-B721-4464-8511-D32AA939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315E44-A6D2-46CF-B7F9-0E6C6375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06C947-DE92-44E9-B55A-FFBE024A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8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1D67D-49BD-4E14-ACCE-AE806E1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C15816-5226-403E-957D-D7415E47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44F77B-B936-4372-8540-6DB3F6ED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DB9792-A690-47D2-8F7B-2360D175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9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47A6F0-D7E4-46FF-9AC4-BC38ED29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9E64BA-70BD-482C-8A6F-DADBC254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1E2AC3-AF42-477D-88EB-BB6AC6DA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1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36F9D-147B-4087-BFCA-EBD847F0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2D415-AAB8-445F-B284-3B5FB9CF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336780-9108-4A66-BB82-9247519E2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B6C2C-7EE3-4291-BEF7-13D52736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253A0-D538-45C4-B0C9-D757B930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1B4609-0F72-4B91-AB0D-F85D4B60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3188F-3DC2-4003-A176-52C74E2E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6B0669-536D-4F09-A824-D4553BEB2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6BF86E-4E9F-4BD2-9D08-3FC432F00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A37427-3E73-425F-AB8D-CEAEBA8F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D66BDD-4762-4122-8169-2E897F8C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9D5FF-A615-42CB-92D6-9C4B49AF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7C02E-A113-40D4-A99E-3D48E96A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85687-8F07-4501-8E61-385B06AFA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40DA7-821B-45E3-B975-43EC8CAF0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B55E-E1A3-4615-A7BE-C2AA3213912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34879-5657-4F48-8E0F-22FABE250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4DC3C-D941-4112-AA93-9B2F907B2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489F-E0E0-49C0-9954-4547194B1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6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2.sv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3875D3-8544-4017-8009-B211870C8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209F63-B133-4EA1-B0AE-02E00F747FCC}"/>
              </a:ext>
            </a:extLst>
          </p:cNvPr>
          <p:cNvSpPr/>
          <p:nvPr/>
        </p:nvSpPr>
        <p:spPr>
          <a:xfrm>
            <a:off x="677215" y="5650788"/>
            <a:ext cx="484278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  <a:latin typeface="Verdana"/>
                <a:ea typeface="Verdana"/>
              </a:rPr>
              <a:t>Спикер: Мария Тетюшина, руководитель проектов </a:t>
            </a:r>
            <a:r>
              <a:rPr lang="en-US" sz="1500" dirty="0">
                <a:solidFill>
                  <a:srgbClr val="000000"/>
                </a:solidFill>
                <a:latin typeface="Verdana"/>
                <a:ea typeface="Verdana"/>
              </a:rPr>
              <a:t>ADVANTA</a:t>
            </a:r>
            <a:endParaRPr lang="ru-RU" sz="1500" b="0" dirty="0">
              <a:effectLst/>
              <a:latin typeface="Verdana" panose="020B0604030504040204" pitchFamily="34" charset="0"/>
              <a:ea typeface="Verdana"/>
            </a:endParaRPr>
          </a:p>
          <a:p>
            <a:br>
              <a:rPr lang="ru-RU" sz="1500" dirty="0">
                <a:latin typeface="Verdana" panose="020B0604030504040204" pitchFamily="34" charset="0"/>
              </a:rPr>
            </a:br>
            <a:endParaRPr lang="ru-RU" sz="1500" dirty="0">
              <a:latin typeface="Verdana" panose="020B0604030504040204" pitchFamily="34" charset="0"/>
            </a:endParaRPr>
          </a:p>
        </p:txBody>
      </p:sp>
      <p:pic>
        <p:nvPicPr>
          <p:cNvPr id="12" name="Rectangle 47" descr="preencoded.png">
            <a:extLst>
              <a:ext uri="{FF2B5EF4-FFF2-40B4-BE49-F238E27FC236}">
                <a16:creationId xmlns:a16="http://schemas.microsoft.com/office/drawing/2014/main" id="{8CF4625D-427B-4282-974A-95F3F0CCE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2240308"/>
            <a:ext cx="177800" cy="1606550"/>
          </a:xfrm>
          <a:prstGeom prst="rect">
            <a:avLst/>
          </a:prstGeom>
        </p:spPr>
      </p:pic>
      <p:sp>
        <p:nvSpPr>
          <p:cNvPr id="13" name="Text 0">
            <a:extLst>
              <a:ext uri="{FF2B5EF4-FFF2-40B4-BE49-F238E27FC236}">
                <a16:creationId xmlns:a16="http://schemas.microsoft.com/office/drawing/2014/main" id="{9C132453-E0E6-468A-A2AD-0AA67358B57A}"/>
              </a:ext>
            </a:extLst>
          </p:cNvPr>
          <p:cNvSpPr/>
          <p:nvPr/>
        </p:nvSpPr>
        <p:spPr>
          <a:xfrm>
            <a:off x="697769" y="2310158"/>
            <a:ext cx="7630231" cy="9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850"/>
              </a:lnSpc>
            </a:pPr>
            <a:r>
              <a:rPr lang="ru-RU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Многозадачность – главный скрытый риск проекта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FACFCA99-0127-4895-ACC1-5520E1AF53A1}"/>
              </a:ext>
            </a:extLst>
          </p:cNvPr>
          <p:cNvSpPr/>
          <p:nvPr/>
        </p:nvSpPr>
        <p:spPr>
          <a:xfrm>
            <a:off x="697769" y="3389658"/>
            <a:ext cx="8883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Болезнь или благо? 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953EE9-97F9-4545-9BA7-B16DBDF34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404813"/>
            <a:ext cx="1656675" cy="1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106074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Демо 2: </a:t>
            </a:r>
            <a:r>
              <a:rPr lang="ru-RU" sz="2600" b="1" dirty="0" err="1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Канбан</a:t>
            </a: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— визуализируйте поток работ </a:t>
            </a:r>
          </a:p>
          <a:p>
            <a:pPr>
              <a:lnSpc>
                <a:spcPts val="3600"/>
              </a:lnSpc>
            </a:pPr>
            <a:endParaRPr lang="en-US" sz="2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880473-BE9A-4FF5-BD9A-C9C44A9BB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85CBC8-873A-402A-ACA7-E1B370C74F41}"/>
              </a:ext>
            </a:extLst>
          </p:cNvPr>
          <p:cNvSpPr/>
          <p:nvPr/>
        </p:nvSpPr>
        <p:spPr>
          <a:xfrm>
            <a:off x="3864989" y="4138367"/>
            <a:ext cx="1065230" cy="5090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C4B013-F42F-413F-BEAE-0355F00DE933}"/>
              </a:ext>
            </a:extLst>
          </p:cNvPr>
          <p:cNvSpPr/>
          <p:nvPr/>
        </p:nvSpPr>
        <p:spPr>
          <a:xfrm>
            <a:off x="3864989" y="4744915"/>
            <a:ext cx="1065230" cy="4130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image 46" descr="preencoded.png">
            <a:extLst>
              <a:ext uri="{FF2B5EF4-FFF2-40B4-BE49-F238E27FC236}">
                <a16:creationId xmlns:a16="http://schemas.microsoft.com/office/drawing/2014/main" id="{47B481F2-F99E-4D56-A2D4-488F79B327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68621" y="750549"/>
            <a:ext cx="9523379" cy="53569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7BA27C-3AE2-4CBE-9D3C-2E79980A6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370" y="4951460"/>
            <a:ext cx="971282" cy="263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9B11E5-A16B-45BD-8C31-D9BF4A7D2C4E}"/>
              </a:ext>
            </a:extLst>
          </p:cNvPr>
          <p:cNvSpPr txBox="1"/>
          <p:nvPr/>
        </p:nvSpPr>
        <p:spPr>
          <a:xfrm>
            <a:off x="451178" y="1952058"/>
            <a:ext cx="609442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Визуальный контроль:</a:t>
            </a: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Весь </a:t>
            </a:r>
            <a:r>
              <a:rPr lang="ru-RU" sz="1500" i="0" u="none" strike="noStrike" dirty="0" err="1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workflow</a:t>
            </a: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команды </a:t>
            </a:r>
            <a:br>
              <a:rPr lang="en-US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как на ладони</a:t>
            </a:r>
            <a:br>
              <a:rPr lang="en-US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Выявление узких мест:</a:t>
            </a: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Система подсвечивает перегруженные колонки</a:t>
            </a:r>
            <a:br>
              <a:rPr lang="en-US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500" b="1" i="0" u="none" strike="noStrike" dirty="0">
              <a:solidFill>
                <a:srgbClr val="0F111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Автоматизация </a:t>
            </a:r>
            <a:r>
              <a:rPr lang="ru-RU" sz="1500" b="1" i="0" u="none" strike="noStrike" dirty="0" err="1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workflow</a:t>
            </a: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Перемещение </a:t>
            </a:r>
            <a:br>
              <a:rPr lang="en-US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карточки автоматически меняет статус </a:t>
            </a:r>
            <a:br>
              <a:rPr lang="en-US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500" i="0" u="none" strike="noStrike" dirty="0" err="1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триггерит</a:t>
            </a: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уведомления </a:t>
            </a:r>
            <a:endParaRPr lang="ru-RU" sz="150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106074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Демо 3: ИИ: как он берет </a:t>
            </a:r>
            <a:br>
              <a:rPr lang="en-US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себя рутину?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880473-BE9A-4FF5-BD9A-C9C44A9BB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85CBC8-873A-402A-ACA7-E1B370C74F41}"/>
              </a:ext>
            </a:extLst>
          </p:cNvPr>
          <p:cNvSpPr/>
          <p:nvPr/>
        </p:nvSpPr>
        <p:spPr>
          <a:xfrm>
            <a:off x="3864989" y="4138367"/>
            <a:ext cx="1065230" cy="5090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C4B013-F42F-413F-BEAE-0355F00DE933}"/>
              </a:ext>
            </a:extLst>
          </p:cNvPr>
          <p:cNvSpPr/>
          <p:nvPr/>
        </p:nvSpPr>
        <p:spPr>
          <a:xfrm>
            <a:off x="3864989" y="4744915"/>
            <a:ext cx="1065230" cy="4130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648033-E672-4795-A387-EA0223709F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0" r="6037"/>
          <a:stretch/>
        </p:blipFill>
        <p:spPr>
          <a:xfrm>
            <a:off x="695325" y="3736905"/>
            <a:ext cx="4270595" cy="28421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FF127EF-7B2E-49E5-B3E3-EB9CFFA47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148" y="231311"/>
            <a:ext cx="5656415" cy="6395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7DED21C-302B-4FBA-B38D-D48627FC5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44343">
            <a:off x="4911057" y="4633158"/>
            <a:ext cx="1384955" cy="1449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AB886F-5A20-4A2B-96A7-678EB7F62E53}"/>
              </a:ext>
            </a:extLst>
          </p:cNvPr>
          <p:cNvSpPr txBox="1"/>
          <p:nvPr/>
        </p:nvSpPr>
        <p:spPr>
          <a:xfrm>
            <a:off x="294437" y="1699995"/>
            <a:ext cx="54217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 err="1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Автосоздание</a:t>
            </a: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карточек проекта: </a:t>
            </a: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ИИ помогает </a:t>
            </a:r>
            <a:br>
              <a:rPr lang="en-US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 основе шаблонов или существующих проектов быстро развернуть структуру нового проекта в ИСУП</a:t>
            </a:r>
          </a:p>
        </p:txBody>
      </p:sp>
    </p:spTree>
    <p:extLst>
      <p:ext uri="{BB962C8B-B14F-4D97-AF65-F5344CB8AC3E}">
        <p14:creationId xmlns:p14="http://schemas.microsoft.com/office/powerpoint/2010/main" val="311969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5172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Демо 3: ИИ: как он берет на себя рутину?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880473-BE9A-4FF5-BD9A-C9C44A9BB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85CBC8-873A-402A-ACA7-E1B370C74F41}"/>
              </a:ext>
            </a:extLst>
          </p:cNvPr>
          <p:cNvSpPr/>
          <p:nvPr/>
        </p:nvSpPr>
        <p:spPr>
          <a:xfrm>
            <a:off x="3864989" y="4138367"/>
            <a:ext cx="1065230" cy="5090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C4B013-F42F-413F-BEAE-0355F00DE933}"/>
              </a:ext>
            </a:extLst>
          </p:cNvPr>
          <p:cNvSpPr/>
          <p:nvPr/>
        </p:nvSpPr>
        <p:spPr>
          <a:xfrm>
            <a:off x="3864989" y="4744915"/>
            <a:ext cx="1065230" cy="4130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0AB4CC-D5A3-41DC-B26C-B20D403F6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832867"/>
            <a:ext cx="6192744" cy="51922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ABF7069C-B1D0-4000-B9EA-9F635C14F873}"/>
              </a:ext>
            </a:extLst>
          </p:cNvPr>
          <p:cNvSpPr/>
          <p:nvPr/>
        </p:nvSpPr>
        <p:spPr>
          <a:xfrm>
            <a:off x="10492358" y="1206726"/>
            <a:ext cx="1778522" cy="39483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D3C76E7-5BB9-4048-A0D8-150D74E1D7DD}"/>
              </a:ext>
            </a:extLst>
          </p:cNvPr>
          <p:cNvSpPr/>
          <p:nvPr/>
        </p:nvSpPr>
        <p:spPr>
          <a:xfrm>
            <a:off x="10358856" y="5461612"/>
            <a:ext cx="1778522" cy="39483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AACE0DB-4E1E-47A5-A783-D1904DAC95D6}"/>
              </a:ext>
            </a:extLst>
          </p:cNvPr>
          <p:cNvCxnSpPr>
            <a:cxnSpLocks/>
          </p:cNvCxnSpPr>
          <p:nvPr/>
        </p:nvCxnSpPr>
        <p:spPr>
          <a:xfrm>
            <a:off x="11961020" y="1730675"/>
            <a:ext cx="0" cy="36245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7ED712D-DF0B-4148-9BB8-7AEDC06E9223}"/>
              </a:ext>
            </a:extLst>
          </p:cNvPr>
          <p:cNvCxnSpPr>
            <a:cxnSpLocks/>
          </p:cNvCxnSpPr>
          <p:nvPr/>
        </p:nvCxnSpPr>
        <p:spPr>
          <a:xfrm flipH="1">
            <a:off x="6342485" y="5653940"/>
            <a:ext cx="388393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C7E8BF1-54CA-49A2-BF0D-761334B36C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34" y="3139008"/>
            <a:ext cx="5999443" cy="33141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E2A4A71-6E9B-47AC-85ED-CFBDE0EB4BBE}"/>
              </a:ext>
            </a:extLst>
          </p:cNvPr>
          <p:cNvSpPr txBox="1"/>
          <p:nvPr/>
        </p:nvSpPr>
        <p:spPr>
          <a:xfrm>
            <a:off x="346555" y="1623665"/>
            <a:ext cx="54217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Помощь в формировании Карточек Задач (КТ):</a:t>
            </a: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Анализируя историю, ИИ предлагает формулировки описания и критерии приемки, экономя время РП. </a:t>
            </a:r>
            <a:endParaRPr lang="en-US" sz="1500" i="0" u="none" strike="noStrike" dirty="0">
              <a:solidFill>
                <a:srgbClr val="0F111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106074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Демо 3: ИИ: как он берет </a:t>
            </a:r>
            <a:b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себя рутину?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880473-BE9A-4FF5-BD9A-C9C44A9BB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85CBC8-873A-402A-ACA7-E1B370C74F41}"/>
              </a:ext>
            </a:extLst>
          </p:cNvPr>
          <p:cNvSpPr/>
          <p:nvPr/>
        </p:nvSpPr>
        <p:spPr>
          <a:xfrm>
            <a:off x="3864989" y="4138367"/>
            <a:ext cx="1065230" cy="5090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C4B013-F42F-413F-BEAE-0355F00DE933}"/>
              </a:ext>
            </a:extLst>
          </p:cNvPr>
          <p:cNvSpPr/>
          <p:nvPr/>
        </p:nvSpPr>
        <p:spPr>
          <a:xfrm>
            <a:off x="3864989" y="4744915"/>
            <a:ext cx="1065230" cy="4130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11E5-A16B-45BD-8C31-D9BF4A7D2C4E}"/>
              </a:ext>
            </a:extLst>
          </p:cNvPr>
          <p:cNvSpPr txBox="1"/>
          <p:nvPr/>
        </p:nvSpPr>
        <p:spPr>
          <a:xfrm>
            <a:off x="355189" y="1741572"/>
            <a:ext cx="444054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Резюме по дискуссиям: </a:t>
            </a:r>
            <a:b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ИИ</a:t>
            </a: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анализирует длинные ветки обсуждений в задачах и готовит краткую выжимку: ключевые решения, поднятые проблемы и назначенные действия.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endParaRPr lang="ru-RU" sz="150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7BA937-E70D-4C7A-B490-42A85CC31F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13" t="9123"/>
          <a:stretch/>
        </p:blipFill>
        <p:spPr>
          <a:xfrm>
            <a:off x="4930219" y="901186"/>
            <a:ext cx="7095671" cy="550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51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100135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бороться с риском, не теряя управляемости?</a:t>
            </a:r>
          </a:p>
          <a:p>
            <a:pPr>
              <a:lnSpc>
                <a:spcPts val="3600"/>
              </a:lnSpc>
            </a:pPr>
            <a:endParaRPr lang="en-US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C24247-C347-4D80-A208-071CD765C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731" r="16887" b="1463"/>
          <a:stretch/>
        </p:blipFill>
        <p:spPr>
          <a:xfrm>
            <a:off x="6423706" y="2201705"/>
            <a:ext cx="5327274" cy="2605415"/>
          </a:xfrm>
          <a:prstGeom prst="chevron">
            <a:avLst>
              <a:gd name="adj" fmla="val 10910"/>
            </a:avLst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9DCEF17A-2513-4BA0-A56E-22B6857BACDE}"/>
              </a:ext>
            </a:extLst>
          </p:cNvPr>
          <p:cNvSpPr/>
          <p:nvPr/>
        </p:nvSpPr>
        <p:spPr>
          <a:xfrm>
            <a:off x="487935" y="2201706"/>
            <a:ext cx="4706235" cy="2605415"/>
          </a:xfrm>
          <a:prstGeom prst="homePlate">
            <a:avLst>
              <a:gd name="adj" fmla="val 1132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2CCA30-424B-4377-8990-99A3DA0293F9}"/>
              </a:ext>
            </a:extLst>
          </p:cNvPr>
          <p:cNvSpPr/>
          <p:nvPr/>
        </p:nvSpPr>
        <p:spPr>
          <a:xfrm>
            <a:off x="1131798" y="2714915"/>
            <a:ext cx="34185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b="1" dirty="0">
                <a:solidFill>
                  <a:srgbClr val="000000"/>
                </a:solidFill>
                <a:latin typeface="Verdana" panose="020B0604030504040204" pitchFamily="34" charset="0"/>
              </a:rPr>
              <a:t>Болезнь (хаос)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Без инструментов многозадачность — болезнь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Выгорание и низкая эффективность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EBF899-6931-4514-8488-D33BD10CE757}"/>
              </a:ext>
            </a:extLst>
          </p:cNvPr>
          <p:cNvSpPr/>
          <p:nvPr/>
        </p:nvSpPr>
        <p:spPr>
          <a:xfrm>
            <a:off x="7557863" y="2531105"/>
            <a:ext cx="342059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b="1" dirty="0">
                <a:solidFill>
                  <a:srgbClr val="000000"/>
                </a:solidFill>
                <a:latin typeface="Verdana" panose="020B0604030504040204" pitchFamily="34" charset="0"/>
              </a:rPr>
              <a:t>Благо (контроль)</a:t>
            </a:r>
            <a:endParaRPr lang="ru-RU" sz="1700" b="1" dirty="0">
              <a:effectLst/>
              <a:latin typeface="Verdana" panose="020B0604030504040204" pitchFamily="34" charset="0"/>
            </a:endParaRPr>
          </a:p>
          <a:p>
            <a:pPr marL="285750" indent="-285750" fontAlgn="base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Без многозадачности не получится, но можно ей управлять</a:t>
            </a:r>
          </a:p>
          <a:p>
            <a:pPr marL="285750" indent="-285750" fontAlgn="base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С </a:t>
            </a:r>
            <a:r>
              <a:rPr lang="ru-RU" sz="1500" dirty="0" err="1">
                <a:solidFill>
                  <a:srgbClr val="000000"/>
                </a:solidFill>
                <a:latin typeface="Verdana" panose="020B0604030504040204" pitchFamily="34" charset="0"/>
              </a:rPr>
              <a:t>Advanta</a:t>
            </a:r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 —</a:t>
            </a:r>
            <a:r>
              <a:rPr lang="ru-RU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 благо </a:t>
            </a:r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и ваша суперсила</a:t>
            </a:r>
          </a:p>
          <a:p>
            <a:pPr marL="285750" indent="-285750" fontAlgn="base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ACF505-2850-4C5A-9387-A0D6A0656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C93156-013C-49E4-8C21-35984474B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360" y="3003324"/>
            <a:ext cx="1171346" cy="743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80B212-0F1A-4F5B-94D4-20BAD7DAB1F6}"/>
              </a:ext>
            </a:extLst>
          </p:cNvPr>
          <p:cNvSpPr txBox="1"/>
          <p:nvPr/>
        </p:nvSpPr>
        <p:spPr>
          <a:xfrm>
            <a:off x="605673" y="713143"/>
            <a:ext cx="609442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150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Итак, болезнь или благо? </a:t>
            </a:r>
          </a:p>
        </p:txBody>
      </p:sp>
    </p:spTree>
    <p:extLst>
      <p:ext uri="{BB962C8B-B14F-4D97-AF65-F5344CB8AC3E}">
        <p14:creationId xmlns:p14="http://schemas.microsoft.com/office/powerpoint/2010/main" val="92567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19917" cy="943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4"/>
          <p:cNvGrpSpPr/>
          <p:nvPr/>
        </p:nvGrpSpPr>
        <p:grpSpPr>
          <a:xfrm>
            <a:off x="362958" y="1708388"/>
            <a:ext cx="11466083" cy="3202239"/>
            <a:chOff x="1812751" y="2081564"/>
            <a:chExt cx="8617630" cy="2376487"/>
          </a:xfrm>
        </p:grpSpPr>
        <p:pic>
          <p:nvPicPr>
            <p:cNvPr id="119" name="Google Shape;119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74636" y="2417067"/>
              <a:ext cx="2255745" cy="170548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0" name="Google Shape;12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12751" y="2417067"/>
              <a:ext cx="2255745" cy="170548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1" name="Google Shape;121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09389" y="2246455"/>
              <a:ext cx="2718215" cy="205513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2" name="Google Shape;122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15528" y="2246454"/>
              <a:ext cx="2718216" cy="205513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" name="Google Shape;123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24375" y="2081564"/>
              <a:ext cx="3143249" cy="237648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24" name="Google Shape;124;p4"/>
          <p:cNvGrpSpPr/>
          <p:nvPr/>
        </p:nvGrpSpPr>
        <p:grpSpPr>
          <a:xfrm>
            <a:off x="4366815" y="5348109"/>
            <a:ext cx="3076467" cy="1327763"/>
            <a:chOff x="7626850" y="5811433"/>
            <a:chExt cx="3508041" cy="976226"/>
          </a:xfrm>
        </p:grpSpPr>
        <p:sp>
          <p:nvSpPr>
            <p:cNvPr id="125" name="Google Shape;125;p4"/>
            <p:cNvSpPr txBox="1"/>
            <p:nvPr/>
          </p:nvSpPr>
          <p:spPr>
            <a:xfrm>
              <a:off x="7626850" y="5811433"/>
              <a:ext cx="3508041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00" tIns="25700" rIns="51400" bIns="2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2C9"/>
                </a:buClr>
                <a:buSzPts val="1800"/>
                <a:buFont typeface="Arial"/>
                <a:buNone/>
              </a:pPr>
              <a:r>
                <a:rPr lang="ru-RU" sz="2400" b="1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50</a:t>
              </a:r>
              <a:r>
                <a:rPr lang="ru-RU" sz="2400" b="1" i="0" u="none" strike="noStrike" cap="none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0+ клиентов</a:t>
              </a:r>
              <a:endParaRPr sz="2400" b="1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626851" y="6250632"/>
              <a:ext cx="3454125" cy="537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25" tIns="34275" rIns="68525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ru-RU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Montserrat"/>
                </a:rPr>
                <a:t>в России и СНГ,</a:t>
              </a:r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Montserrat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ru-RU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Montserrat"/>
                </a:rPr>
                <a:t>более 30 из ТОП</a:t>
              </a:r>
              <a:r>
                <a:rPr 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Montserrat"/>
                </a:rPr>
                <a:t>-</a:t>
              </a:r>
              <a:r>
                <a:rPr lang="ru-RU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Montserrat"/>
                </a:rPr>
                <a:t>500 РБК</a:t>
              </a:r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Montserrat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438902" y="5348109"/>
            <a:ext cx="3203065" cy="1327763"/>
            <a:chOff x="4395982" y="5763813"/>
            <a:chExt cx="3203065" cy="1023846"/>
          </a:xfrm>
        </p:grpSpPr>
        <p:sp>
          <p:nvSpPr>
            <p:cNvPr id="128" name="Google Shape;128;p4"/>
            <p:cNvSpPr txBox="1"/>
            <p:nvPr/>
          </p:nvSpPr>
          <p:spPr>
            <a:xfrm>
              <a:off x="4395982" y="5763813"/>
              <a:ext cx="3076467" cy="468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00" tIns="25700" rIns="51400" bIns="2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2C9"/>
                </a:buClr>
                <a:buSzPts val="1800"/>
                <a:buFont typeface="Arial"/>
                <a:buNone/>
              </a:pPr>
              <a:r>
                <a:rPr lang="ru-RU" sz="2400" b="1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21</a:t>
              </a:r>
              <a:r>
                <a:rPr lang="ru-RU" sz="2400" b="1" i="0" u="none" strike="noStrike" cap="none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 год на рынке </a:t>
              </a:r>
              <a:endParaRPr sz="2400" b="1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395983" y="6224438"/>
              <a:ext cx="3203064" cy="56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25" tIns="34275" rIns="6852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Р</a:t>
              </a:r>
              <a:r>
                <a:rPr lang="ru-RU" sz="1600" b="0" i="0" u="none" strike="noStrike" cap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азработка и внедрение ИСУП, сбор лучших практик</a:t>
              </a:r>
              <a:endParaRPr sz="16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8168130" y="5348109"/>
            <a:ext cx="3680779" cy="1327763"/>
            <a:chOff x="7626850" y="5811433"/>
            <a:chExt cx="3290851" cy="976226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7626850" y="5811433"/>
              <a:ext cx="3290851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00" tIns="25700" rIns="51400" bIns="2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2C9"/>
                </a:buClr>
                <a:buSzPts val="1800"/>
                <a:buFont typeface="Arial"/>
                <a:buNone/>
              </a:pPr>
              <a:r>
                <a:rPr lang="en-US" sz="2400" b="1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No-code</a:t>
              </a:r>
              <a:r>
                <a:rPr lang="ru-RU" sz="2400" b="1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 / </a:t>
              </a:r>
              <a:r>
                <a:rPr lang="en-US" sz="2400" b="1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ontserrat"/>
                  <a:sym typeface="Montserrat"/>
                </a:rPr>
                <a:t>Low-code</a:t>
              </a:r>
              <a:endParaRPr sz="2400" b="1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626851" y="6250632"/>
              <a:ext cx="2983076" cy="537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25" tIns="34275" rIns="68525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ru-RU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Montserrat"/>
                </a:rPr>
                <a:t>Гибкая настройка</a:t>
              </a:r>
              <a:br>
                <a:rPr lang="ru-RU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Montserrat"/>
                </a:rPr>
              </a:br>
              <a:r>
                <a:rPr lang="ru-RU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Montserrat"/>
                </a:rPr>
                <a:t>без программирования</a:t>
              </a:r>
              <a:endPara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BDC92F-8B89-7ABD-CC52-02B456801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568" y="496052"/>
            <a:ext cx="3989840" cy="7223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37603C77-08C9-4249-9A73-7C9B69FE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2335628A-C403-45A6-B48D-60B506144A55}"/>
              </a:ext>
            </a:extLst>
          </p:cNvPr>
          <p:cNvSpPr/>
          <p:nvPr/>
        </p:nvSpPr>
        <p:spPr>
          <a:xfrm>
            <a:off x="695325" y="255943"/>
            <a:ext cx="95766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Контакты спикера</a:t>
            </a:r>
          </a:p>
          <a:p>
            <a:endParaRPr lang="en-US" sz="2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AAD69-AD14-4549-92A1-B0D2F93DE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294C49-CB5A-4C2A-BEC8-7EDE9A082F0D}"/>
              </a:ext>
            </a:extLst>
          </p:cNvPr>
          <p:cNvSpPr/>
          <p:nvPr/>
        </p:nvSpPr>
        <p:spPr>
          <a:xfrm>
            <a:off x="3742539" y="5244964"/>
            <a:ext cx="49931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Спасибо! Буду рада ответить на вопросы. Правильные инструменты не просто упрощают работу — они меняют ее результат.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CC63CD-1FE6-4E36-A0CB-0CBCD05A319E}"/>
              </a:ext>
            </a:extLst>
          </p:cNvPr>
          <p:cNvSpPr/>
          <p:nvPr/>
        </p:nvSpPr>
        <p:spPr>
          <a:xfrm>
            <a:off x="3217800" y="4660606"/>
            <a:ext cx="449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428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ru-RU" sz="8800" dirty="0">
              <a:solidFill>
                <a:srgbClr val="4285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EBB816-FF6B-481E-B1F5-791093E4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82" y="1043327"/>
            <a:ext cx="3324022" cy="4432029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F91620-C993-4255-8969-391B502B1BDA}"/>
              </a:ext>
            </a:extLst>
          </p:cNvPr>
          <p:cNvSpPr txBox="1"/>
          <p:nvPr/>
        </p:nvSpPr>
        <p:spPr>
          <a:xfrm>
            <a:off x="695325" y="1822020"/>
            <a:ext cx="60944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0F111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Мария Тетюшина, </a:t>
            </a:r>
            <a:br>
              <a:rPr lang="ru-RU" sz="1500" dirty="0">
                <a:solidFill>
                  <a:srgbClr val="0F111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dirty="0">
                <a:solidFill>
                  <a:srgbClr val="0F111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проектов по внедрению </a:t>
            </a:r>
            <a:r>
              <a:rPr lang="en-US" sz="1500" dirty="0">
                <a:solidFill>
                  <a:srgbClr val="0F111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ADVANTA</a:t>
            </a:r>
            <a:endParaRPr lang="ru-RU" sz="1500" i="0" u="none" strike="noStrike" dirty="0">
              <a:solidFill>
                <a:schemeClr val="bg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4FB43-833D-40B0-A64E-7300487E07C3}"/>
              </a:ext>
            </a:extLst>
          </p:cNvPr>
          <p:cNvSpPr txBox="1"/>
          <p:nvPr/>
        </p:nvSpPr>
        <p:spPr>
          <a:xfrm>
            <a:off x="1509409" y="2936176"/>
            <a:ext cx="609437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F111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+7 967 008 41 68 </a:t>
            </a:r>
          </a:p>
        </p:txBody>
      </p:sp>
      <p:pic>
        <p:nvPicPr>
          <p:cNvPr id="2052" name="Picture 4" descr="Пнг Значок телеграм белый 25 фото">
            <a:extLst>
              <a:ext uri="{FF2B5EF4-FFF2-40B4-BE49-F238E27FC236}">
                <a16:creationId xmlns:a16="http://schemas.microsoft.com/office/drawing/2014/main" id="{3F8FFE9A-3709-4A0E-A0A4-30BB69BB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3769928"/>
            <a:ext cx="640853" cy="6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DF0A41-7813-4F7B-ABC7-C4F66260B848}"/>
              </a:ext>
            </a:extLst>
          </p:cNvPr>
          <p:cNvSpPr txBox="1"/>
          <p:nvPr/>
        </p:nvSpPr>
        <p:spPr>
          <a:xfrm>
            <a:off x="1509409" y="3928771"/>
            <a:ext cx="609437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F111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@Tutuxa</a:t>
            </a:r>
            <a:endParaRPr lang="ru-RU" sz="1500" dirty="0">
              <a:solidFill>
                <a:srgbClr val="0F111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6" name="Picture 8" descr="Телефон – Бесплатные иконки: технологии">
            <a:extLst>
              <a:ext uri="{FF2B5EF4-FFF2-40B4-BE49-F238E27FC236}">
                <a16:creationId xmlns:a16="http://schemas.microsoft.com/office/drawing/2014/main" id="{31253134-23E9-4797-BC3B-92ABB6EA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783324"/>
            <a:ext cx="640853" cy="6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6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87261A-9793-495B-BFBC-68A50783F31F}"/>
              </a:ext>
            </a:extLst>
          </p:cNvPr>
          <p:cNvSpPr/>
          <p:nvPr/>
        </p:nvSpPr>
        <p:spPr>
          <a:xfrm>
            <a:off x="6835714" y="4948927"/>
            <a:ext cx="350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Сканируйте QR-код для записи </a:t>
            </a:r>
            <a:b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</a:b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на консультацию</a:t>
            </a:r>
            <a:br>
              <a:rPr lang="ru-RU" dirty="0">
                <a:latin typeface="Verdana" panose="020B0604030504040204" pitchFamily="34" charset="0"/>
              </a:rPr>
            </a:br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37603C77-08C9-4249-9A73-7C9B69FE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2335628A-C403-45A6-B48D-60B506144A55}"/>
              </a:ext>
            </a:extLst>
          </p:cNvPr>
          <p:cNvSpPr/>
          <p:nvPr/>
        </p:nvSpPr>
        <p:spPr>
          <a:xfrm>
            <a:off x="695325" y="255943"/>
            <a:ext cx="95766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  <a:p>
            <a:endParaRPr lang="en-US" sz="2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59EFF7-920C-47BA-828F-35FBD130EDFC}"/>
              </a:ext>
            </a:extLst>
          </p:cNvPr>
          <p:cNvSpPr/>
          <p:nvPr/>
        </p:nvSpPr>
        <p:spPr>
          <a:xfrm>
            <a:off x="1816111" y="1327505"/>
            <a:ext cx="2969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Будьте в курсе </a:t>
            </a:r>
            <a:r>
              <a:rPr lang="ru-RU" b="1" dirty="0">
                <a:solidFill>
                  <a:srgbClr val="4286F5"/>
                </a:solidFill>
                <a:latin typeface="Verdana" panose="020B0604030504040204" pitchFamily="34" charset="0"/>
              </a:rPr>
              <a:t>наших мероприятий </a:t>
            </a:r>
            <a:r>
              <a:rPr lang="ru-RU" b="1" dirty="0">
                <a:latin typeface="Verdana" panose="020B0604030504040204" pitchFamily="34" charset="0"/>
              </a:rPr>
              <a:t>в </a:t>
            </a:r>
            <a:r>
              <a:rPr lang="en-US" b="1" dirty="0">
                <a:latin typeface="Verdana" panose="020B0604030504040204" pitchFamily="34" charset="0"/>
              </a:rPr>
              <a:t>Telegram</a:t>
            </a:r>
            <a:r>
              <a:rPr lang="ru-RU" b="1" dirty="0">
                <a:latin typeface="Verdana" panose="020B0604030504040204" pitchFamily="34" charset="0"/>
              </a:rPr>
              <a:t>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70E883-C674-4466-B90E-B4DD3DD137B2}"/>
              </a:ext>
            </a:extLst>
          </p:cNvPr>
          <p:cNvSpPr/>
          <p:nvPr/>
        </p:nvSpPr>
        <p:spPr>
          <a:xfrm>
            <a:off x="6708340" y="1307427"/>
            <a:ext cx="3758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Хотите </a:t>
            </a:r>
            <a:r>
              <a:rPr lang="ru-RU" b="1" dirty="0">
                <a:solidFill>
                  <a:srgbClr val="4285F4"/>
                </a:solidFill>
                <a:latin typeface="Verdana" panose="020B0604030504040204" pitchFamily="34" charset="0"/>
              </a:rPr>
              <a:t>личную консультацию по системе </a:t>
            </a: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под ваши задачи?</a:t>
            </a:r>
            <a:endParaRPr lang="ru-RU" b="1" dirty="0">
              <a:latin typeface="Verdan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0B1FFF-5AE2-426F-92D5-1330597D0991}"/>
              </a:ext>
            </a:extLst>
          </p:cNvPr>
          <p:cNvSpPr/>
          <p:nvPr/>
        </p:nvSpPr>
        <p:spPr>
          <a:xfrm>
            <a:off x="1641234" y="4846466"/>
            <a:ext cx="33187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Сканируйте QR-код, чтобы увидеть программу вебинаров </a:t>
            </a:r>
            <a:b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</a:b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и бизнес-ужинов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AAD69-AD14-4549-92A1-B0D2F93DE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41F498-39D6-4CC4-A470-4A7DE989C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23" y="2353467"/>
            <a:ext cx="2492999" cy="2492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439887-9B56-4A43-BD38-01E881E88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14" y="2353466"/>
            <a:ext cx="2492999" cy="24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6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15FBCD88-D232-4CFF-A2FF-A0DB9DB5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CD2C44CC-0CC7-44EE-B7B9-02E645C99A5D}"/>
              </a:ext>
            </a:extLst>
          </p:cNvPr>
          <p:cNvSpPr/>
          <p:nvPr/>
        </p:nvSpPr>
        <p:spPr>
          <a:xfrm>
            <a:off x="695325" y="255943"/>
            <a:ext cx="89251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Сегодня </a:t>
            </a:r>
            <a:r>
              <a:rPr lang="ru-RU" sz="2600" b="1" dirty="0">
                <a:solidFill>
                  <a:srgbClr val="4285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600" b="1" dirty="0">
                <a:solidFill>
                  <a:srgbClr val="4285F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вебинаре:</a:t>
            </a:r>
            <a:endParaRPr lang="en-US" sz="2600" dirty="0">
              <a:solidFill>
                <a:srgbClr val="4285F4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4EFE9D0-99DB-4B67-B94D-C78F8CFC8A8F}"/>
              </a:ext>
            </a:extLst>
          </p:cNvPr>
          <p:cNvSpPr/>
          <p:nvPr/>
        </p:nvSpPr>
        <p:spPr>
          <a:xfrm>
            <a:off x="705826" y="1696128"/>
            <a:ext cx="939712" cy="5645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89AD38-9890-4221-80D0-C5224501A13B}"/>
              </a:ext>
            </a:extLst>
          </p:cNvPr>
          <p:cNvSpPr/>
          <p:nvPr/>
        </p:nvSpPr>
        <p:spPr>
          <a:xfrm>
            <a:off x="2088052" y="1695746"/>
            <a:ext cx="417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Многозадачность – как главный скрытый риск проекта</a:t>
            </a:r>
            <a:endParaRPr lang="ru-RU" sz="150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BE2BEA2-4106-4557-8F10-4C03F054D3CB}"/>
              </a:ext>
            </a:extLst>
          </p:cNvPr>
          <p:cNvSpPr/>
          <p:nvPr/>
        </p:nvSpPr>
        <p:spPr>
          <a:xfrm>
            <a:off x="705826" y="2350364"/>
            <a:ext cx="939712" cy="5645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34394-DDCC-46FD-AEF9-0EDCCE41DB92}"/>
              </a:ext>
            </a:extLst>
          </p:cNvPr>
          <p:cNvSpPr txBox="1"/>
          <p:nvPr/>
        </p:nvSpPr>
        <p:spPr>
          <a:xfrm>
            <a:off x="807608" y="1747188"/>
            <a:ext cx="7361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BCDA8BE-A3D2-409E-B78E-FE31E6FD0C22}"/>
              </a:ext>
            </a:extLst>
          </p:cNvPr>
          <p:cNvSpPr/>
          <p:nvPr/>
        </p:nvSpPr>
        <p:spPr>
          <a:xfrm>
            <a:off x="705826" y="3004599"/>
            <a:ext cx="939712" cy="5645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BD09A-DF21-4471-BA2D-FBBD05FA2C56}"/>
              </a:ext>
            </a:extLst>
          </p:cNvPr>
          <p:cNvSpPr txBox="1"/>
          <p:nvPr/>
        </p:nvSpPr>
        <p:spPr>
          <a:xfrm>
            <a:off x="807608" y="2397341"/>
            <a:ext cx="7361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9D14C66-75D1-4C63-8BD8-D3A9C7E067EC}"/>
              </a:ext>
            </a:extLst>
          </p:cNvPr>
          <p:cNvSpPr/>
          <p:nvPr/>
        </p:nvSpPr>
        <p:spPr>
          <a:xfrm>
            <a:off x="705826" y="3658835"/>
            <a:ext cx="939712" cy="5645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E22B15-EC7D-4CF5-98C4-5D26C192EEE7}"/>
              </a:ext>
            </a:extLst>
          </p:cNvPr>
          <p:cNvSpPr txBox="1"/>
          <p:nvPr/>
        </p:nvSpPr>
        <p:spPr>
          <a:xfrm>
            <a:off x="807608" y="3060711"/>
            <a:ext cx="7361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E24BA4-DEE4-445E-A8A2-D039CE1164B8}"/>
              </a:ext>
            </a:extLst>
          </p:cNvPr>
          <p:cNvSpPr txBox="1"/>
          <p:nvPr/>
        </p:nvSpPr>
        <p:spPr>
          <a:xfrm>
            <a:off x="807608" y="3720917"/>
            <a:ext cx="7361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94F4729-CE98-4554-A4F8-5D4CFEAD02B9}"/>
              </a:ext>
            </a:extLst>
          </p:cNvPr>
          <p:cNvSpPr/>
          <p:nvPr/>
        </p:nvSpPr>
        <p:spPr>
          <a:xfrm>
            <a:off x="2088051" y="2458896"/>
            <a:ext cx="47279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Можно ли без многозадачности в проектах?</a:t>
            </a:r>
            <a:endParaRPr lang="ru-RU" sz="15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53BDFCE-DFAF-45A7-8C78-FC8880F69B52}"/>
              </a:ext>
            </a:extLst>
          </p:cNvPr>
          <p:cNvSpPr/>
          <p:nvPr/>
        </p:nvSpPr>
        <p:spPr>
          <a:xfrm>
            <a:off x="2088051" y="3122266"/>
            <a:ext cx="45119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Человек-оркестр или Человек-дирижёр?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94A2957-7B2D-4DA2-BB2E-7AD8754A3DBB}"/>
              </a:ext>
            </a:extLst>
          </p:cNvPr>
          <p:cNvSpPr/>
          <p:nvPr/>
        </p:nvSpPr>
        <p:spPr>
          <a:xfrm>
            <a:off x="2088051" y="3804599"/>
            <a:ext cx="4176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  <a:latin typeface="Verdana" panose="020B0604030504040204" pitchFamily="34" charset="0"/>
              </a:rPr>
              <a:t>Вкалывают роботы?</a:t>
            </a:r>
            <a:endParaRPr lang="ru-RU" sz="15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DEF8495-C517-4395-9542-1BD3B0C74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309209"/>
            <a:ext cx="1392726" cy="1439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BF5F20B-BB9E-44B2-A89E-5B5F0851CD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/>
          <a:stretch/>
        </p:blipFill>
        <p:spPr>
          <a:xfrm>
            <a:off x="8472000" y="0"/>
            <a:ext cx="37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A264BAEA-BCBD-4ADE-B866-2928D37A9B5F}"/>
              </a:ext>
            </a:extLst>
          </p:cNvPr>
          <p:cNvSpPr/>
          <p:nvPr/>
        </p:nvSpPr>
        <p:spPr>
          <a:xfrm>
            <a:off x="695325" y="382912"/>
            <a:ext cx="10677525" cy="533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Реальность РП: Можно ли без многозадачности? </a:t>
            </a:r>
          </a:p>
        </p:txBody>
      </p:sp>
      <p:pic>
        <p:nvPicPr>
          <p:cNvPr id="5" name="Rectangle 47" descr="preencoded.png">
            <a:extLst>
              <a:ext uri="{FF2B5EF4-FFF2-40B4-BE49-F238E27FC236}">
                <a16:creationId xmlns:a16="http://schemas.microsoft.com/office/drawing/2014/main" id="{49DDAB5B-EF3E-44D9-A392-57CE9C9AB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7800" cy="1053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90C0B4-873A-4629-A85B-B700389C2404}"/>
              </a:ext>
            </a:extLst>
          </p:cNvPr>
          <p:cNvSpPr/>
          <p:nvPr/>
        </p:nvSpPr>
        <p:spPr>
          <a:xfrm>
            <a:off x="695325" y="860532"/>
            <a:ext cx="37242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В какой реальности мы работаем?</a:t>
            </a:r>
            <a:endParaRPr lang="ru-RU" sz="15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59E372-FA8F-4435-88E1-C0160AE1A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309209"/>
            <a:ext cx="1392726" cy="143979"/>
          </a:xfrm>
          <a:prstGeom prst="rect">
            <a:avLst/>
          </a:prstGeom>
        </p:spPr>
      </p:pic>
      <p:graphicFrame>
        <p:nvGraphicFramePr>
          <p:cNvPr id="26" name="Таблица 7">
            <a:extLst>
              <a:ext uri="{FF2B5EF4-FFF2-40B4-BE49-F238E27FC236}">
                <a16:creationId xmlns:a16="http://schemas.microsoft.com/office/drawing/2014/main" id="{7277441E-573A-45EF-9C06-CCE6CD569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99223"/>
              </p:ext>
            </p:extLst>
          </p:nvPr>
        </p:nvGraphicFramePr>
        <p:xfrm>
          <a:off x="6219825" y="1970283"/>
          <a:ext cx="5276850" cy="371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1462257259"/>
                    </a:ext>
                  </a:extLst>
                </a:gridCol>
              </a:tblGrid>
              <a:tr h="12371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Переключение между задачами </a:t>
                      </a:r>
                      <a:b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</a:b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каждые 5 мин</a:t>
                      </a:r>
                      <a:endParaRPr lang="ru-RU" sz="1800" b="0" dirty="0"/>
                    </a:p>
                  </a:txBody>
                  <a:tcPr marL="28800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25461"/>
                  </a:ext>
                </a:extLst>
              </a:tr>
              <a:tr h="12371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7-10 открытых коммуникационных каналов одновременно</a:t>
                      </a:r>
                      <a:endParaRPr lang="ru-RU" sz="1800" b="0" dirty="0"/>
                    </a:p>
                  </a:txBody>
                  <a:tcPr marL="28800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42518"/>
                  </a:ext>
                </a:extLst>
              </a:tr>
              <a:tr h="12371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Конфликт "стратегии" (план, риски)</a:t>
                      </a:r>
                      <a:b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</a:b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и "операционки" (вопросы, правки)</a:t>
                      </a:r>
                    </a:p>
                  </a:txBody>
                  <a:tcPr marL="28800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51007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ED93AC-0AA0-4993-9AE6-0CB86231A2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678576"/>
            <a:ext cx="999832" cy="99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221246-6A83-434E-9438-30627DD39E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71" y="2261822"/>
            <a:ext cx="1416586" cy="141658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D04DBE-A040-44C4-8412-32944B790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61" y="4435017"/>
            <a:ext cx="941545" cy="9415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09205C-5003-4A4D-99EC-A813FA666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90" y="1970283"/>
            <a:ext cx="999832" cy="9998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3DA37BE-08AB-402B-930B-A0EBE5E4AD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5" y="3905958"/>
            <a:ext cx="999832" cy="99983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99E5CF6-0D75-40A4-B987-DF1EBFBF9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4493892"/>
            <a:ext cx="999832" cy="9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A264BAEA-BCBD-4ADE-B866-2928D37A9B5F}"/>
              </a:ext>
            </a:extLst>
          </p:cNvPr>
          <p:cNvSpPr/>
          <p:nvPr/>
        </p:nvSpPr>
        <p:spPr>
          <a:xfrm>
            <a:off x="695325" y="382912"/>
            <a:ext cx="10677525" cy="533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Человек-Оркестр или Человек-Дирижёр? </a:t>
            </a:r>
          </a:p>
        </p:txBody>
      </p:sp>
      <p:pic>
        <p:nvPicPr>
          <p:cNvPr id="5" name="Rectangle 47" descr="preencoded.png">
            <a:extLst>
              <a:ext uri="{FF2B5EF4-FFF2-40B4-BE49-F238E27FC236}">
                <a16:creationId xmlns:a16="http://schemas.microsoft.com/office/drawing/2014/main" id="{49DDAB5B-EF3E-44D9-A392-57CE9C9AB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7800" cy="1053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90C0B4-873A-4629-A85B-B700389C2404}"/>
              </a:ext>
            </a:extLst>
          </p:cNvPr>
          <p:cNvSpPr/>
          <p:nvPr/>
        </p:nvSpPr>
        <p:spPr>
          <a:xfrm>
            <a:off x="695325" y="860532"/>
            <a:ext cx="37242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Ключ – в делегировании!</a:t>
            </a:r>
            <a:endParaRPr lang="ru-RU" sz="15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59E372-FA8F-4435-88E1-C0160AE1A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309209"/>
            <a:ext cx="1392726" cy="14397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1CF446-0FA3-4843-9727-5F2F0A625DA9}"/>
              </a:ext>
            </a:extLst>
          </p:cNvPr>
          <p:cNvSpPr/>
          <p:nvPr/>
        </p:nvSpPr>
        <p:spPr>
          <a:xfrm>
            <a:off x="3573297" y="1883812"/>
            <a:ext cx="2522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Человек-оркестр (Анти-паттерн)</a:t>
            </a:r>
            <a: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</a:t>
            </a:r>
            <a:b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Сам всё делает, </a:t>
            </a:r>
            <a:r>
              <a:rPr lang="ru-RU" sz="1500" b="0" i="0" u="none" strike="noStrike" dirty="0" err="1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микроменеджмент</a:t>
            </a:r>
            <a: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выгорание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F35B88B-9457-44B5-86BB-EBFCCB5728B6}"/>
              </a:ext>
            </a:extLst>
          </p:cNvPr>
          <p:cNvSpPr/>
          <p:nvPr/>
        </p:nvSpPr>
        <p:spPr>
          <a:xfrm>
            <a:off x="9182947" y="1859290"/>
            <a:ext cx="2839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Человек-дирижёр (Цель) </a:t>
            </a:r>
            <a:b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b="1" i="0" u="none" strike="noStrike" dirty="0">
                <a:solidFill>
                  <a:srgbClr val="EA433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Делегирует: </a:t>
            </a:r>
            <a:endParaRPr lang="ru-RU" sz="1500" b="1" dirty="0">
              <a:solidFill>
                <a:srgbClr val="EA433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E2330B-5C93-4590-A521-AE5422945657}"/>
              </a:ext>
            </a:extLst>
          </p:cNvPr>
          <p:cNvSpPr txBox="1"/>
          <p:nvPr/>
        </p:nvSpPr>
        <p:spPr>
          <a:xfrm>
            <a:off x="9182947" y="3020701"/>
            <a:ext cx="27139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Команда: </a:t>
            </a:r>
            <a:r>
              <a:rPr lang="ru-RU" sz="14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Исполнение работ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Администратор: </a:t>
            </a:r>
            <a:br>
              <a:rPr lang="ru-RU" sz="14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Операционная рутина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РП: Стратегия, риски, коммуникация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2E2FDD-7A62-43F6-89B5-ECE13B26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3" y="1883812"/>
            <a:ext cx="2717860" cy="36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деи на тему «Tyler Durden» (76) | тайлер дарден, бойцовский клуб, брэд питт">
            <a:extLst>
              <a:ext uri="{FF2B5EF4-FFF2-40B4-BE49-F238E27FC236}">
                <a16:creationId xmlns:a16="http://schemas.microsoft.com/office/drawing/2014/main" id="{17AC4BCB-8889-4848-82E3-28E76DCEE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15595" b="48112"/>
          <a:stretch/>
        </p:blipFill>
        <p:spPr bwMode="auto">
          <a:xfrm>
            <a:off x="6181563" y="1883812"/>
            <a:ext cx="2839621" cy="36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9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A264BAEA-BCBD-4ADE-B866-2928D37A9B5F}"/>
              </a:ext>
            </a:extLst>
          </p:cNvPr>
          <p:cNvSpPr/>
          <p:nvPr/>
        </p:nvSpPr>
        <p:spPr>
          <a:xfrm>
            <a:off x="695325" y="382912"/>
            <a:ext cx="10677525" cy="533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Почему "Человек-оркестр" всегда проигрывает? </a:t>
            </a:r>
          </a:p>
        </p:txBody>
      </p:sp>
      <p:pic>
        <p:nvPicPr>
          <p:cNvPr id="5" name="Rectangle 47" descr="preencoded.png">
            <a:extLst>
              <a:ext uri="{FF2B5EF4-FFF2-40B4-BE49-F238E27FC236}">
                <a16:creationId xmlns:a16="http://schemas.microsoft.com/office/drawing/2014/main" id="{49DDAB5B-EF3E-44D9-A392-57CE9C9AB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7800" cy="1053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90C0B4-873A-4629-A85B-B700389C2404}"/>
              </a:ext>
            </a:extLst>
          </p:cNvPr>
          <p:cNvSpPr/>
          <p:nvPr/>
        </p:nvSpPr>
        <p:spPr>
          <a:xfrm>
            <a:off x="695325" y="860532"/>
            <a:ext cx="37242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Цена роли "Человека-оркестра"</a:t>
            </a:r>
            <a:endParaRPr lang="ru-RU" sz="15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59E372-FA8F-4435-88E1-C0160AE1A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309209"/>
            <a:ext cx="1392726" cy="1439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B5A9FF-7CB1-4754-8A2D-228610E36B81}"/>
              </a:ext>
            </a:extLst>
          </p:cNvPr>
          <p:cNvSpPr txBox="1"/>
          <p:nvPr/>
        </p:nvSpPr>
        <p:spPr>
          <a:xfrm>
            <a:off x="695325" y="4730537"/>
            <a:ext cx="365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>
                <a:solidFill>
                  <a:srgbClr val="EA43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EF16E-AB3E-4641-9E21-44ED9EE5A19D}"/>
              </a:ext>
            </a:extLst>
          </p:cNvPr>
          <p:cNvSpPr txBox="1"/>
          <p:nvPr/>
        </p:nvSpPr>
        <p:spPr>
          <a:xfrm>
            <a:off x="695325" y="5372049"/>
            <a:ext cx="3947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падающая продуктивность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BFBCD8-D48E-45A7-9377-58874686B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941748"/>
            <a:ext cx="3049256" cy="31180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DF5654-F613-43CD-B6DD-A8F335AB3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63" y="1393708"/>
            <a:ext cx="1393780" cy="13937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B6E3C3C-EBFB-402D-A4F2-973012B1CD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59" y="2217391"/>
            <a:ext cx="1211609" cy="1211609"/>
          </a:xfrm>
          <a:prstGeom prst="rect">
            <a:avLst/>
          </a:prstGeom>
        </p:spPr>
      </p:pic>
      <p:graphicFrame>
        <p:nvGraphicFramePr>
          <p:cNvPr id="30" name="Таблица 7">
            <a:extLst>
              <a:ext uri="{FF2B5EF4-FFF2-40B4-BE49-F238E27FC236}">
                <a16:creationId xmlns:a16="http://schemas.microsoft.com/office/drawing/2014/main" id="{A0ED97D5-3073-4F58-9EBE-B1DABA407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13487"/>
              </p:ext>
            </p:extLst>
          </p:nvPr>
        </p:nvGraphicFramePr>
        <p:xfrm>
          <a:off x="6401118" y="1879185"/>
          <a:ext cx="5486081" cy="386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081">
                  <a:extLst>
                    <a:ext uri="{9D8B030D-6E8A-4147-A177-3AD203B41FA5}">
                      <a16:colId xmlns:a16="http://schemas.microsoft.com/office/drawing/2014/main" val="1462257259"/>
                    </a:ext>
                  </a:extLst>
                </a:gridCol>
              </a:tblGrid>
              <a:tr h="96554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Когнитивные потери: 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До 40% производительности</a:t>
                      </a:r>
                      <a:endParaRPr lang="ru-RU" sz="1800" b="0" dirty="0"/>
                    </a:p>
                  </a:txBody>
                  <a:tcPr marL="28800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25461"/>
                  </a:ext>
                </a:extLst>
              </a:tr>
              <a:tr h="96554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Рост ошибок: 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Слепые зоны, срывы сроков</a:t>
                      </a:r>
                      <a:endParaRPr lang="ru-RU" sz="1800" b="0" dirty="0"/>
                    </a:p>
                  </a:txBody>
                  <a:tcPr marL="28800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42518"/>
                  </a:ext>
                </a:extLst>
              </a:tr>
              <a:tr h="96554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Выученная беспомощность команды</a:t>
                      </a:r>
                    </a:p>
                  </a:txBody>
                  <a:tcPr marL="28800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51007"/>
                  </a:ext>
                </a:extLst>
              </a:tr>
              <a:tr h="96554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Выгорание РП</a:t>
                      </a:r>
                    </a:p>
                  </a:txBody>
                  <a:tcPr marL="28800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5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8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106074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"Вкалывают роботы"? Новая команда РП </a:t>
            </a:r>
          </a:p>
          <a:p>
            <a:pPr>
              <a:lnSpc>
                <a:spcPts val="3600"/>
              </a:lnSpc>
            </a:pPr>
            <a:endParaRPr lang="en-US" sz="2600" dirty="0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9DCEF17A-2513-4BA0-A56E-22B6857BACDE}"/>
              </a:ext>
            </a:extLst>
          </p:cNvPr>
          <p:cNvSpPr/>
          <p:nvPr/>
        </p:nvSpPr>
        <p:spPr>
          <a:xfrm>
            <a:off x="695325" y="2060695"/>
            <a:ext cx="2783368" cy="1138104"/>
          </a:xfrm>
          <a:prstGeom prst="homePlate">
            <a:avLst>
              <a:gd name="adj" fmla="val 11325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2CCA30-424B-4377-8990-99A3DA0293F9}"/>
              </a:ext>
            </a:extLst>
          </p:cNvPr>
          <p:cNvSpPr/>
          <p:nvPr/>
        </p:nvSpPr>
        <p:spPr>
          <a:xfrm>
            <a:off x="1218314" y="2452775"/>
            <a:ext cx="34185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b="1" dirty="0">
                <a:solidFill>
                  <a:srgbClr val="000000"/>
                </a:solidFill>
                <a:latin typeface="Verdana" panose="020B0604030504040204" pitchFamily="34" charset="0"/>
              </a:rPr>
              <a:t>Ядро (РП)</a:t>
            </a:r>
            <a:endParaRPr lang="ru-RU" sz="1700" b="1" dirty="0">
              <a:effectLst/>
              <a:latin typeface="Verdan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EBF899-6931-4514-8488-D33BD10CE757}"/>
              </a:ext>
            </a:extLst>
          </p:cNvPr>
          <p:cNvSpPr/>
          <p:nvPr/>
        </p:nvSpPr>
        <p:spPr>
          <a:xfrm>
            <a:off x="3986772" y="2221942"/>
            <a:ext cx="3420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Помощник №1 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(ИСУП 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Advanta: </a:t>
            </a:r>
            <a:r>
              <a:rPr lang="ru-RU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Дашборд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Канбан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Гант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54952B-1202-466A-BAD0-F7ADB984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470615" y="3290541"/>
            <a:ext cx="950157" cy="994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ACF505-2850-4C5A-9387-A0D6A0656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FE69B2-8409-4D4D-A6B6-6850C6FF9B80}"/>
              </a:ext>
            </a:extLst>
          </p:cNvPr>
          <p:cNvSpPr/>
          <p:nvPr/>
        </p:nvSpPr>
        <p:spPr>
          <a:xfrm>
            <a:off x="700377" y="4032125"/>
            <a:ext cx="56993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4285F4"/>
                </a:solidFill>
                <a:latin typeface="Verdana" panose="020B0604030504040204" pitchFamily="34" charset="0"/>
              </a:rPr>
              <a:t>ИСУП — фундамент: </a:t>
            </a:r>
            <a:br>
              <a:rPr lang="ru-RU" sz="2100" b="1" dirty="0">
                <a:solidFill>
                  <a:srgbClr val="4285F4"/>
                </a:solidFill>
                <a:latin typeface="Verdana" panose="020B0604030504040204" pitchFamily="34" charset="0"/>
              </a:rPr>
            </a:br>
            <a:r>
              <a:rPr lang="ru-RU" sz="1500" dirty="0">
                <a:latin typeface="Verdana" panose="020B0604030504040204" pitchFamily="34" charset="0"/>
              </a:rPr>
              <a:t>Единый источник правды, визуализация (</a:t>
            </a:r>
            <a:r>
              <a:rPr lang="ru-RU" sz="1500" dirty="0" err="1">
                <a:latin typeface="Verdana" panose="020B0604030504040204" pitchFamily="34" charset="0"/>
              </a:rPr>
              <a:t>Дашборды</a:t>
            </a:r>
            <a:r>
              <a:rPr lang="ru-RU" sz="1500" dirty="0">
                <a:latin typeface="Verdana" panose="020B0604030504040204" pitchFamily="34" charset="0"/>
              </a:rPr>
              <a:t>, Отчеты, </a:t>
            </a:r>
            <a:r>
              <a:rPr lang="ru-RU" sz="1500" dirty="0" err="1">
                <a:latin typeface="Verdana" panose="020B0604030504040204" pitchFamily="34" charset="0"/>
              </a:rPr>
              <a:t>Канбан</a:t>
            </a:r>
            <a:r>
              <a:rPr lang="ru-RU" sz="1500" dirty="0">
                <a:latin typeface="Verdana" panose="020B0604030504040204" pitchFamily="34" charset="0"/>
              </a:rPr>
              <a:t>), автоматизация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B3E7F-E718-4511-BA5C-2704C3291FEB}"/>
              </a:ext>
            </a:extLst>
          </p:cNvPr>
          <p:cNvSpPr txBox="1"/>
          <p:nvPr/>
        </p:nvSpPr>
        <p:spPr>
          <a:xfrm>
            <a:off x="7745764" y="2337358"/>
            <a:ext cx="2877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Помощник №2 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(ИИ)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CD33C2F-729E-459E-8015-A431D47734A1}"/>
              </a:ext>
            </a:extLst>
          </p:cNvPr>
          <p:cNvSpPr/>
          <p:nvPr/>
        </p:nvSpPr>
        <p:spPr>
          <a:xfrm>
            <a:off x="5697070" y="5058509"/>
            <a:ext cx="56993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4285F4"/>
                </a:solidFill>
                <a:latin typeface="Verdana" panose="020B0604030504040204" pitchFamily="34" charset="0"/>
              </a:rPr>
              <a:t>ИИ — усилитель: </a:t>
            </a:r>
            <a:br>
              <a:rPr lang="ru-RU" sz="2100" b="1" dirty="0">
                <a:solidFill>
                  <a:srgbClr val="4285F4"/>
                </a:solidFill>
                <a:latin typeface="Verdana" panose="020B0604030504040204" pitchFamily="34" charset="0"/>
              </a:rPr>
            </a:br>
            <a:r>
              <a:rPr lang="ru-RU" sz="1500" dirty="0">
                <a:latin typeface="Verdana" panose="020B0604030504040204" pitchFamily="34" charset="0"/>
              </a:rPr>
              <a:t>Анализ</a:t>
            </a:r>
            <a:r>
              <a:rPr lang="ru-RU" sz="1500" dirty="0">
                <a:solidFill>
                  <a:srgbClr val="4285F4"/>
                </a:solidFill>
                <a:latin typeface="Verdana" panose="020B0604030504040204" pitchFamily="34" charset="0"/>
              </a:rPr>
              <a:t> </a:t>
            </a:r>
            <a:r>
              <a:rPr lang="ru-RU" sz="1500" dirty="0">
                <a:latin typeface="Verdana" panose="020B0604030504040204" pitchFamily="34" charset="0"/>
              </a:rPr>
              <a:t>данных внутри ИСУП, интеллектуальные подсказки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258284-DAD3-42C2-8271-1B6366B7F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434242" y="3361442"/>
            <a:ext cx="1430396" cy="1497415"/>
          </a:xfrm>
          <a:prstGeom prst="rect">
            <a:avLst/>
          </a:prstGeom>
        </p:spPr>
      </p:pic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800340F5-C966-421B-B2F1-92B9272E9625}"/>
              </a:ext>
            </a:extLst>
          </p:cNvPr>
          <p:cNvSpPr/>
          <p:nvPr/>
        </p:nvSpPr>
        <p:spPr>
          <a:xfrm>
            <a:off x="3745040" y="2044765"/>
            <a:ext cx="3395982" cy="1138104"/>
          </a:xfrm>
          <a:prstGeom prst="homePlate">
            <a:avLst>
              <a:gd name="adj" fmla="val 11325"/>
            </a:avLst>
          </a:prstGeom>
          <a:solidFill>
            <a:srgbClr val="4285F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C659FDF6-BCA3-4855-A5A0-8756AF4391D2}"/>
              </a:ext>
            </a:extLst>
          </p:cNvPr>
          <p:cNvSpPr/>
          <p:nvPr/>
        </p:nvSpPr>
        <p:spPr>
          <a:xfrm>
            <a:off x="7407369" y="2054724"/>
            <a:ext cx="3215669" cy="1138104"/>
          </a:xfrm>
          <a:prstGeom prst="homePlate">
            <a:avLst>
              <a:gd name="adj" fmla="val 11325"/>
            </a:avLst>
          </a:prstGeom>
          <a:solidFill>
            <a:srgbClr val="4285F4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7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7DC30A8D-8593-4605-9789-C90DEBDBBCA0}"/>
              </a:ext>
            </a:extLst>
          </p:cNvPr>
          <p:cNvSpPr/>
          <p:nvPr/>
        </p:nvSpPr>
        <p:spPr>
          <a:xfrm>
            <a:off x="8090327" y="4693520"/>
            <a:ext cx="2743049" cy="104244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B6D87EF-3A8F-4846-8362-E11CD92174E3}"/>
              </a:ext>
            </a:extLst>
          </p:cNvPr>
          <p:cNvSpPr/>
          <p:nvPr/>
        </p:nvSpPr>
        <p:spPr>
          <a:xfrm>
            <a:off x="1233984" y="1552829"/>
            <a:ext cx="2612152" cy="104244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106074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en-US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Advanta — </a:t>
            </a: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 ваша расширенная команда</a:t>
            </a:r>
          </a:p>
          <a:p>
            <a:pPr>
              <a:lnSpc>
                <a:spcPts val="3600"/>
              </a:lnSpc>
            </a:pPr>
            <a:endParaRPr lang="en-US" sz="2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7FABF-B3D4-4311-9E93-65C5795A1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67" y="3156628"/>
            <a:ext cx="4422540" cy="457199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8F05076-21B2-4370-B76C-AC24DDB8B8A8}"/>
              </a:ext>
            </a:extLst>
          </p:cNvPr>
          <p:cNvGrpSpPr/>
          <p:nvPr/>
        </p:nvGrpSpPr>
        <p:grpSpPr>
          <a:xfrm>
            <a:off x="2325730" y="1277009"/>
            <a:ext cx="425252" cy="436774"/>
            <a:chOff x="2166521" y="1567660"/>
            <a:chExt cx="425252" cy="436774"/>
          </a:xfrm>
        </p:grpSpPr>
        <p:sp>
          <p:nvSpPr>
            <p:cNvPr id="20" name="Shape 1">
              <a:extLst>
                <a:ext uri="{FF2B5EF4-FFF2-40B4-BE49-F238E27FC236}">
                  <a16:creationId xmlns:a16="http://schemas.microsoft.com/office/drawing/2014/main" id="{D83C825E-841C-417C-88A2-C8A328D9C306}"/>
                </a:ext>
              </a:extLst>
            </p:cNvPr>
            <p:cNvSpPr/>
            <p:nvPr/>
          </p:nvSpPr>
          <p:spPr>
            <a:xfrm>
              <a:off x="2166521" y="1567660"/>
              <a:ext cx="425252" cy="425252"/>
            </a:xfrm>
            <a:prstGeom prst="roundRect">
              <a:avLst>
                <a:gd name="adj" fmla="val 10850"/>
              </a:avLst>
            </a:prstGeom>
            <a:solidFill>
              <a:srgbClr val="4285F4"/>
            </a:solidFill>
            <a:ln w="7620">
              <a:noFill/>
              <a:prstDash val="solid"/>
            </a:ln>
          </p:spPr>
        </p:sp>
        <p:sp>
          <p:nvSpPr>
            <p:cNvPr id="21" name="Text 2">
              <a:extLst>
                <a:ext uri="{FF2B5EF4-FFF2-40B4-BE49-F238E27FC236}">
                  <a16:creationId xmlns:a16="http://schemas.microsoft.com/office/drawing/2014/main" id="{98ADEE3C-36FA-4C08-BB25-F0A268F35797}"/>
                </a:ext>
              </a:extLst>
            </p:cNvPr>
            <p:cNvSpPr/>
            <p:nvPr/>
          </p:nvSpPr>
          <p:spPr>
            <a:xfrm>
              <a:off x="2237413" y="1650025"/>
              <a:ext cx="283469" cy="3544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08"/>
                </a:lnSpc>
              </a:pPr>
              <a:r>
                <a:rPr lang="en-US" sz="2208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Nunito Bold" pitchFamily="34" charset="-120"/>
                </a:rPr>
                <a:t>1</a:t>
              </a:r>
              <a:endParaRPr lang="en-US" sz="2208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" name="Text 3">
            <a:extLst>
              <a:ext uri="{FF2B5EF4-FFF2-40B4-BE49-F238E27FC236}">
                <a16:creationId xmlns:a16="http://schemas.microsoft.com/office/drawing/2014/main" id="{3C14267A-F292-4693-AE91-B29F42DE93FE}"/>
              </a:ext>
            </a:extLst>
          </p:cNvPr>
          <p:cNvSpPr/>
          <p:nvPr/>
        </p:nvSpPr>
        <p:spPr>
          <a:xfrm>
            <a:off x="1099952" y="1961194"/>
            <a:ext cx="2880215" cy="32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Администратор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78C1471-98CA-41FD-BBBB-9502E90C315B}"/>
              </a:ext>
            </a:extLst>
          </p:cNvPr>
          <p:cNvGrpSpPr/>
          <p:nvPr/>
        </p:nvGrpSpPr>
        <p:grpSpPr>
          <a:xfrm>
            <a:off x="9266870" y="4433951"/>
            <a:ext cx="425252" cy="436774"/>
            <a:chOff x="1971538" y="1284065"/>
            <a:chExt cx="425252" cy="436774"/>
          </a:xfrm>
        </p:grpSpPr>
        <p:sp>
          <p:nvSpPr>
            <p:cNvPr id="36" name="Shape 1">
              <a:extLst>
                <a:ext uri="{FF2B5EF4-FFF2-40B4-BE49-F238E27FC236}">
                  <a16:creationId xmlns:a16="http://schemas.microsoft.com/office/drawing/2014/main" id="{CB85C374-C535-4753-AC5B-9EF9FF291347}"/>
                </a:ext>
              </a:extLst>
            </p:cNvPr>
            <p:cNvSpPr/>
            <p:nvPr/>
          </p:nvSpPr>
          <p:spPr>
            <a:xfrm>
              <a:off x="1971538" y="1284065"/>
              <a:ext cx="425252" cy="425252"/>
            </a:xfrm>
            <a:prstGeom prst="roundRect">
              <a:avLst>
                <a:gd name="adj" fmla="val 10850"/>
              </a:avLst>
            </a:prstGeom>
            <a:solidFill>
              <a:srgbClr val="4285F4"/>
            </a:solidFill>
            <a:ln w="7620">
              <a:noFill/>
              <a:prstDash val="solid"/>
            </a:ln>
          </p:spPr>
        </p:sp>
        <p:sp>
          <p:nvSpPr>
            <p:cNvPr id="37" name="Text 2">
              <a:extLst>
                <a:ext uri="{FF2B5EF4-FFF2-40B4-BE49-F238E27FC236}">
                  <a16:creationId xmlns:a16="http://schemas.microsoft.com/office/drawing/2014/main" id="{FD64199B-FC42-4BCD-BB2F-C6A53139E262}"/>
                </a:ext>
              </a:extLst>
            </p:cNvPr>
            <p:cNvSpPr/>
            <p:nvPr/>
          </p:nvSpPr>
          <p:spPr>
            <a:xfrm>
              <a:off x="2042430" y="1366430"/>
              <a:ext cx="283469" cy="3544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08"/>
                </a:lnSpc>
              </a:pPr>
              <a:r>
                <a:rPr lang="ru-RU" sz="2208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Nunito Bold" pitchFamily="34" charset="-120"/>
                </a:rPr>
                <a:t>4</a:t>
              </a:r>
              <a:endParaRPr lang="en-US" sz="220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" name="Text 3">
            <a:extLst>
              <a:ext uri="{FF2B5EF4-FFF2-40B4-BE49-F238E27FC236}">
                <a16:creationId xmlns:a16="http://schemas.microsoft.com/office/drawing/2014/main" id="{475B5A58-FE8D-4188-9FA3-D740E9BFE512}"/>
              </a:ext>
            </a:extLst>
          </p:cNvPr>
          <p:cNvSpPr/>
          <p:nvPr/>
        </p:nvSpPr>
        <p:spPr>
          <a:xfrm>
            <a:off x="8014957" y="5118135"/>
            <a:ext cx="2880215" cy="32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Помощник (ИИ)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9FBF607-AF90-42B6-AB8D-CDD2DCE444B7}"/>
              </a:ext>
            </a:extLst>
          </p:cNvPr>
          <p:cNvSpPr/>
          <p:nvPr/>
        </p:nvSpPr>
        <p:spPr>
          <a:xfrm>
            <a:off x="1289216" y="4716227"/>
            <a:ext cx="2494794" cy="104244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B8DAC61-7084-467B-8E68-62219ED83ACB}"/>
              </a:ext>
            </a:extLst>
          </p:cNvPr>
          <p:cNvGrpSpPr/>
          <p:nvPr/>
        </p:nvGrpSpPr>
        <p:grpSpPr>
          <a:xfrm>
            <a:off x="2327433" y="4463183"/>
            <a:ext cx="425252" cy="436774"/>
            <a:chOff x="2166521" y="1567660"/>
            <a:chExt cx="425252" cy="436774"/>
          </a:xfrm>
        </p:grpSpPr>
        <p:sp>
          <p:nvSpPr>
            <p:cNvPr id="46" name="Shape 1">
              <a:extLst>
                <a:ext uri="{FF2B5EF4-FFF2-40B4-BE49-F238E27FC236}">
                  <a16:creationId xmlns:a16="http://schemas.microsoft.com/office/drawing/2014/main" id="{315964C1-4A44-435B-A9BD-090ED4333E7E}"/>
                </a:ext>
              </a:extLst>
            </p:cNvPr>
            <p:cNvSpPr/>
            <p:nvPr/>
          </p:nvSpPr>
          <p:spPr>
            <a:xfrm>
              <a:off x="2166521" y="1567660"/>
              <a:ext cx="425252" cy="425252"/>
            </a:xfrm>
            <a:prstGeom prst="roundRect">
              <a:avLst>
                <a:gd name="adj" fmla="val 10850"/>
              </a:avLst>
            </a:prstGeom>
            <a:solidFill>
              <a:srgbClr val="4285F4"/>
            </a:solidFill>
            <a:ln w="7620">
              <a:noFill/>
              <a:prstDash val="solid"/>
            </a:ln>
          </p:spPr>
        </p:sp>
        <p:sp>
          <p:nvSpPr>
            <p:cNvPr id="47" name="Text 2">
              <a:extLst>
                <a:ext uri="{FF2B5EF4-FFF2-40B4-BE49-F238E27FC236}">
                  <a16:creationId xmlns:a16="http://schemas.microsoft.com/office/drawing/2014/main" id="{F6DC6415-6CAF-4F15-9919-A67C6CF40057}"/>
                </a:ext>
              </a:extLst>
            </p:cNvPr>
            <p:cNvSpPr/>
            <p:nvPr/>
          </p:nvSpPr>
          <p:spPr>
            <a:xfrm>
              <a:off x="2237413" y="1650025"/>
              <a:ext cx="283469" cy="3544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08"/>
                </a:lnSpc>
              </a:pPr>
              <a:r>
                <a:rPr lang="ru-RU" sz="2208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Nunito Bold" pitchFamily="34" charset="-120"/>
                </a:rPr>
                <a:t>2</a:t>
              </a:r>
              <a:endParaRPr lang="en-US" sz="220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8" name="Text 3">
            <a:extLst>
              <a:ext uri="{FF2B5EF4-FFF2-40B4-BE49-F238E27FC236}">
                <a16:creationId xmlns:a16="http://schemas.microsoft.com/office/drawing/2014/main" id="{806151FC-3665-428A-B316-DBB35A958F08}"/>
              </a:ext>
            </a:extLst>
          </p:cNvPr>
          <p:cNvSpPr/>
          <p:nvPr/>
        </p:nvSpPr>
        <p:spPr>
          <a:xfrm>
            <a:off x="1099952" y="5147368"/>
            <a:ext cx="2880215" cy="32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Аналитик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881CEFA4-337D-47BC-AE3A-737D553C5A09}"/>
              </a:ext>
            </a:extLst>
          </p:cNvPr>
          <p:cNvSpPr/>
          <p:nvPr/>
        </p:nvSpPr>
        <p:spPr>
          <a:xfrm>
            <a:off x="8076280" y="1552829"/>
            <a:ext cx="2743049" cy="104244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0F2351F-D40A-4C72-AA01-008260EE3F67}"/>
              </a:ext>
            </a:extLst>
          </p:cNvPr>
          <p:cNvGrpSpPr/>
          <p:nvPr/>
        </p:nvGrpSpPr>
        <p:grpSpPr>
          <a:xfrm>
            <a:off x="9235178" y="1294469"/>
            <a:ext cx="425252" cy="436774"/>
            <a:chOff x="2166521" y="1567660"/>
            <a:chExt cx="425252" cy="436774"/>
          </a:xfrm>
        </p:grpSpPr>
        <p:sp>
          <p:nvSpPr>
            <p:cNvPr id="51" name="Shape 1">
              <a:extLst>
                <a:ext uri="{FF2B5EF4-FFF2-40B4-BE49-F238E27FC236}">
                  <a16:creationId xmlns:a16="http://schemas.microsoft.com/office/drawing/2014/main" id="{0DDF25BD-5C8F-4633-A936-EDDCFEE4F14F}"/>
                </a:ext>
              </a:extLst>
            </p:cNvPr>
            <p:cNvSpPr/>
            <p:nvPr/>
          </p:nvSpPr>
          <p:spPr>
            <a:xfrm>
              <a:off x="2166521" y="1567660"/>
              <a:ext cx="425252" cy="425252"/>
            </a:xfrm>
            <a:prstGeom prst="roundRect">
              <a:avLst>
                <a:gd name="adj" fmla="val 10850"/>
              </a:avLst>
            </a:prstGeom>
            <a:solidFill>
              <a:srgbClr val="4285F4"/>
            </a:solidFill>
            <a:ln w="7620">
              <a:noFill/>
              <a:prstDash val="solid"/>
            </a:ln>
          </p:spPr>
        </p:sp>
        <p:sp>
          <p:nvSpPr>
            <p:cNvPr id="52" name="Text 2">
              <a:extLst>
                <a:ext uri="{FF2B5EF4-FFF2-40B4-BE49-F238E27FC236}">
                  <a16:creationId xmlns:a16="http://schemas.microsoft.com/office/drawing/2014/main" id="{AB708D41-6C8B-41D5-8116-A4E1A83C2F7A}"/>
                </a:ext>
              </a:extLst>
            </p:cNvPr>
            <p:cNvSpPr/>
            <p:nvPr/>
          </p:nvSpPr>
          <p:spPr>
            <a:xfrm>
              <a:off x="2237413" y="1650025"/>
              <a:ext cx="283469" cy="3544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08"/>
                </a:lnSpc>
              </a:pPr>
              <a:r>
                <a:rPr lang="ru-RU" sz="2208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Nunito Bold" pitchFamily="34" charset="-120"/>
                </a:rPr>
                <a:t>3</a:t>
              </a:r>
              <a:endParaRPr lang="en-US" sz="220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" name="Text 3">
            <a:extLst>
              <a:ext uri="{FF2B5EF4-FFF2-40B4-BE49-F238E27FC236}">
                <a16:creationId xmlns:a16="http://schemas.microsoft.com/office/drawing/2014/main" id="{3EB4AD7F-FC51-49D9-B9EF-3E8BA923AAF6}"/>
              </a:ext>
            </a:extLst>
          </p:cNvPr>
          <p:cNvSpPr/>
          <p:nvPr/>
        </p:nvSpPr>
        <p:spPr>
          <a:xfrm>
            <a:off x="8014484" y="1960964"/>
            <a:ext cx="2880215" cy="32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Диспетчер (</a:t>
            </a:r>
            <a:r>
              <a:rPr lang="ru-RU" sz="15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Канбан</a:t>
            </a:r>
            <a:r>
              <a:rPr lang="ru-RU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10370F-1C1C-46E5-B753-11EAA7A120BF}"/>
              </a:ext>
            </a:extLst>
          </p:cNvPr>
          <p:cNvSpPr txBox="1"/>
          <p:nvPr/>
        </p:nvSpPr>
        <p:spPr>
          <a:xfrm>
            <a:off x="3980167" y="3712090"/>
            <a:ext cx="50279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Единая платформа, объединяющая мощную ИСУП </a:t>
            </a:r>
            <a:br>
              <a:rPr lang="ru-RU" sz="15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15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и встроенный ИИ</a:t>
            </a:r>
            <a:endParaRPr lang="ru-RU" sz="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5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106074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Демо 1: Единый рабочий стол и автоматизация </a:t>
            </a:r>
          </a:p>
          <a:p>
            <a:pPr>
              <a:lnSpc>
                <a:spcPts val="3600"/>
              </a:lnSpc>
            </a:pPr>
            <a:endParaRPr lang="en-US" sz="2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880473-BE9A-4FF5-BD9A-C9C44A9BB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85CBC8-873A-402A-ACA7-E1B370C74F41}"/>
              </a:ext>
            </a:extLst>
          </p:cNvPr>
          <p:cNvSpPr/>
          <p:nvPr/>
        </p:nvSpPr>
        <p:spPr>
          <a:xfrm>
            <a:off x="3864989" y="4323707"/>
            <a:ext cx="1065230" cy="3237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82E524-D7D0-4858-8BD8-8C4F840C0C88}"/>
              </a:ext>
            </a:extLst>
          </p:cNvPr>
          <p:cNvSpPr txBox="1"/>
          <p:nvPr/>
        </p:nvSpPr>
        <p:spPr>
          <a:xfrm>
            <a:off x="538425" y="5215456"/>
            <a:ext cx="609442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Единая картина:</a:t>
            </a:r>
            <a: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Все проекты и портфели в одном окне </a:t>
            </a:r>
            <a:br>
              <a:rPr lang="en-US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500" dirty="0">
              <a:solidFill>
                <a:srgbClr val="0F111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 err="1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Автоприоритизация</a:t>
            </a: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Система подсвечивает "горящие" задачи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F1E78C-FDD4-455D-99F8-15B99D43F626}"/>
              </a:ext>
            </a:extLst>
          </p:cNvPr>
          <p:cNvSpPr txBox="1"/>
          <p:nvPr/>
        </p:nvSpPr>
        <p:spPr>
          <a:xfrm>
            <a:off x="6481122" y="5215456"/>
            <a:ext cx="609442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Живой </a:t>
            </a:r>
            <a:r>
              <a:rPr lang="ru-RU" sz="1500" b="1" i="0" u="none" strike="noStrike" dirty="0" err="1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Гант</a:t>
            </a: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Сдвиг даты в задаче автоматически пересчитывает весь план</a:t>
            </a:r>
            <a:br>
              <a:rPr lang="en-US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5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  <a:buFont typeface="Wingdings" panose="05000000000000000000" pitchFamily="2" charset="2"/>
              <a:buChar char="ü"/>
            </a:pPr>
            <a:r>
              <a:rPr lang="ru-RU" sz="1500" b="1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Автоотчеты:</a:t>
            </a:r>
            <a: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 Мгновенный экспорт в Excel </a:t>
            </a:r>
            <a:endParaRPr lang="en-US" sz="1500" b="0" i="0" u="none" strike="noStrike" dirty="0">
              <a:solidFill>
                <a:srgbClr val="0F111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rgbClr val="4286F5"/>
              </a:buClr>
            </a:pPr>
            <a:r>
              <a:rPr lang="ru-RU" sz="1500" b="0" i="0" u="none" strike="noStrike" dirty="0">
                <a:solidFill>
                  <a:srgbClr val="0F111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кнопке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828B83-B63F-4A7C-A36D-9DDF5694A7F5}"/>
              </a:ext>
            </a:extLst>
          </p:cNvPr>
          <p:cNvSpPr/>
          <p:nvPr/>
        </p:nvSpPr>
        <p:spPr>
          <a:xfrm>
            <a:off x="3864989" y="3566081"/>
            <a:ext cx="1065230" cy="4064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657A3A-8E67-48AF-9DC4-F12E5498D9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94"/>
          <a:stretch/>
        </p:blipFill>
        <p:spPr>
          <a:xfrm>
            <a:off x="1714188" y="937499"/>
            <a:ext cx="8763624" cy="39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46" descr="preencoded.png">
            <a:extLst>
              <a:ext uri="{FF2B5EF4-FFF2-40B4-BE49-F238E27FC236}">
                <a16:creationId xmlns:a16="http://schemas.microsoft.com/office/drawing/2014/main" id="{E1B30C6C-2A04-4F80-84A0-4F2142EA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"/>
            <a:ext cx="177800" cy="69299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8205A141-552E-475C-9557-F46B2EE465AB}"/>
              </a:ext>
            </a:extLst>
          </p:cNvPr>
          <p:cNvSpPr/>
          <p:nvPr/>
        </p:nvSpPr>
        <p:spPr>
          <a:xfrm>
            <a:off x="695325" y="255943"/>
            <a:ext cx="106074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Демо 1: Отчет по задачам с высоким приоритетом</a:t>
            </a:r>
          </a:p>
          <a:p>
            <a:pPr>
              <a:lnSpc>
                <a:spcPts val="3600"/>
              </a:lnSpc>
            </a:pPr>
            <a:endParaRPr lang="en-US" sz="2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880473-BE9A-4FF5-BD9A-C9C44A9BB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49" y="6309209"/>
            <a:ext cx="1392726" cy="1439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85CBC8-873A-402A-ACA7-E1B370C74F41}"/>
              </a:ext>
            </a:extLst>
          </p:cNvPr>
          <p:cNvSpPr/>
          <p:nvPr/>
        </p:nvSpPr>
        <p:spPr>
          <a:xfrm>
            <a:off x="3864989" y="4323707"/>
            <a:ext cx="1065230" cy="3237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828B83-B63F-4A7C-A36D-9DDF5694A7F5}"/>
              </a:ext>
            </a:extLst>
          </p:cNvPr>
          <p:cNvSpPr/>
          <p:nvPr/>
        </p:nvSpPr>
        <p:spPr>
          <a:xfrm>
            <a:off x="3864989" y="3566081"/>
            <a:ext cx="1065230" cy="4064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C44C132-6BD9-4FE8-87CB-C3AE0F58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7"/>
            <a:ext cx="12192000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EDAFFF-C598-4099-B386-EA7AE191D1B2}"/>
              </a:ext>
            </a:extLst>
          </p:cNvPr>
          <p:cNvSpPr/>
          <p:nvPr/>
        </p:nvSpPr>
        <p:spPr>
          <a:xfrm>
            <a:off x="3864989" y="4121344"/>
            <a:ext cx="1065230" cy="4064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9BDF75-E1D4-4760-9C07-99D50FD5CE96}"/>
              </a:ext>
            </a:extLst>
          </p:cNvPr>
          <p:cNvSpPr/>
          <p:nvPr/>
        </p:nvSpPr>
        <p:spPr>
          <a:xfrm>
            <a:off x="3864989" y="4792720"/>
            <a:ext cx="1065230" cy="4064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26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697</Words>
  <Application>Microsoft Office PowerPoint</Application>
  <PresentationFormat>Широкоэкранный</PresentationFormat>
  <Paragraphs>116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Белугин</dc:creator>
  <cp:lastModifiedBy>Кос Анна Владимировна</cp:lastModifiedBy>
  <cp:revision>34</cp:revision>
  <dcterms:created xsi:type="dcterms:W3CDTF">2020-04-28T07:46:28Z</dcterms:created>
  <dcterms:modified xsi:type="dcterms:W3CDTF">2025-11-11T12:36:54Z</dcterms:modified>
</cp:coreProperties>
</file>